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Montserrat"/>
      <p:regular r:id="rId15"/>
      <p:bold r:id="rId16"/>
      <p:italic r:id="rId17"/>
      <p:boldItalic r:id="rId18"/>
    </p:embeddedFont>
    <p:embeddedFont>
      <p:font typeface="Lato"/>
      <p:regular r:id="rId19"/>
      <p:bold r:id="rId20"/>
      <p:italic r:id="rId21"/>
      <p:boldItalic r:id="rId22"/>
    </p:embeddedFont>
    <p:embeddedFont>
      <p:font typeface="Average"/>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bold.fntdata"/><Relationship Id="rId11" Type="http://schemas.openxmlformats.org/officeDocument/2006/relationships/slide" Target="slides/slide6.xml"/><Relationship Id="rId22" Type="http://schemas.openxmlformats.org/officeDocument/2006/relationships/font" Target="fonts/Lato-boldItalic.fntdata"/><Relationship Id="rId10" Type="http://schemas.openxmlformats.org/officeDocument/2006/relationships/slide" Target="slides/slide5.xml"/><Relationship Id="rId21"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Averag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Montserrat-regular.fntdata"/><Relationship Id="rId14" Type="http://schemas.openxmlformats.org/officeDocument/2006/relationships/slide" Target="slides/slide9.xml"/><Relationship Id="rId17" Type="http://schemas.openxmlformats.org/officeDocument/2006/relationships/font" Target="fonts/Montserrat-italic.fntdata"/><Relationship Id="rId16" Type="http://schemas.openxmlformats.org/officeDocument/2006/relationships/font" Target="fonts/Montserrat-bold.fntdata"/><Relationship Id="rId5" Type="http://schemas.openxmlformats.org/officeDocument/2006/relationships/notesMaster" Target="notesMasters/notesMaster1.xml"/><Relationship Id="rId19" Type="http://schemas.openxmlformats.org/officeDocument/2006/relationships/font" Target="fonts/Lato-regular.fntdata"/><Relationship Id="rId6" Type="http://schemas.openxmlformats.org/officeDocument/2006/relationships/slide" Target="slides/slide1.xml"/><Relationship Id="rId18"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f87997393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87997393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f87997393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FIRE is an acronym for Financial Independence and Retire Early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f8799739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f8799739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f87997393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f87997393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96afefc84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96afefc84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f87997393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f87997393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96afefc84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96afefc84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222222"/>
                </a:solidFill>
                <a:highlight>
                  <a:srgbClr val="FFFFFF"/>
                </a:highlight>
              </a:rPr>
              <a:t>A </a:t>
            </a:r>
            <a:r>
              <a:rPr b="1" lang="en-GB" sz="1200">
                <a:solidFill>
                  <a:srgbClr val="222222"/>
                </a:solidFill>
                <a:highlight>
                  <a:srgbClr val="FFFFFF"/>
                </a:highlight>
              </a:rPr>
              <a:t>Unit Investment Trust Fund</a:t>
            </a:r>
            <a:r>
              <a:rPr lang="en-GB" sz="1200">
                <a:solidFill>
                  <a:srgbClr val="222222"/>
                </a:solidFill>
                <a:highlight>
                  <a:srgbClr val="FFFFFF"/>
                </a:highlight>
              </a:rPr>
              <a:t> (UITF) is an open-ended pooled trust fund denominated in pesos or any acceptable currency, which is operated and administered by a trust entity and made available by participation.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96afefc84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96afefc84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50">
                <a:solidFill>
                  <a:srgbClr val="1F2426"/>
                </a:solidFill>
                <a:highlight>
                  <a:srgbClr val="FFFFFF"/>
                </a:highlight>
              </a:rPr>
              <a:t>The general idea is that the higher your income is and the lower your expenses are, the faster you can reach financial independence. Think gazelle intensity—except the gazelle is literally on fire</a:t>
            </a:r>
            <a:r>
              <a:rPr i="1" lang="en-GB" sz="1350">
                <a:solidFill>
                  <a:srgbClr val="1F2426"/>
                </a:solidFill>
                <a:highlight>
                  <a:srgbClr val="FFFFFF"/>
                </a:highlight>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f87997393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f87997393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 Id="rId6" Type="http://schemas.openxmlformats.org/officeDocument/2006/relationships/slide" Target="/ppt/slides/sl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descr="offset_comp_406605.jpg" id="10" name="Google Shape;10;p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
          <p:cNvPicPr preferRelativeResize="0"/>
          <p:nvPr/>
        </p:nvPicPr>
        <p:blipFill rotWithShape="1">
          <a:blip r:embed="rId3">
            <a:alphaModFix amt="31000"/>
          </a:blip>
          <a:srcRect b="11297" l="14009" r="43289" t="35833"/>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11">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1"/>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2" name="Google Shape;17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13"/>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78" name="Google Shape;17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9" name="Google Shape;179;p1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4"/>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05" name="Google Shape;20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p14">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3">
  <p:cSld name="TITLE_AND_BODY_1">
    <p:spTree>
      <p:nvGrpSpPr>
        <p:cNvPr id="212" name="Shape 212"/>
        <p:cNvGrpSpPr/>
        <p:nvPr/>
      </p:nvGrpSpPr>
      <p:grpSpPr>
        <a:xfrm>
          <a:off x="0" y="0"/>
          <a:ext cx="0" cy="0"/>
          <a:chOff x="0" y="0"/>
          <a:chExt cx="0" cy="0"/>
        </a:xfrm>
      </p:grpSpPr>
      <p:pic>
        <p:nvPicPr>
          <p:cNvPr descr="offset_comp_343059.jpg" id="213" name="Google Shape;213;p16"/>
          <p:cNvPicPr preferRelativeResize="0"/>
          <p:nvPr/>
        </p:nvPicPr>
        <p:blipFill rotWithShape="1">
          <a:blip r:embed="rId2">
            <a:alphaModFix amt="80000"/>
          </a:blip>
          <a:srcRect b="25870" l="30474" r="30474" t="11955"/>
          <a:stretch/>
        </p:blipFill>
        <p:spPr>
          <a:xfrm rot="-5400000">
            <a:off x="113630" y="-105700"/>
            <a:ext cx="5142300" cy="5364300"/>
          </a:xfrm>
          <a:prstGeom prst="diagStripe">
            <a:avLst>
              <a:gd fmla="val 50343" name="adj"/>
            </a:avLst>
          </a:prstGeom>
          <a:noFill/>
          <a:ln>
            <a:noFill/>
          </a:ln>
        </p:spPr>
      </p:pic>
      <p:sp>
        <p:nvSpPr>
          <p:cNvPr id="214" name="Google Shape;214;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idx="1" type="body"/>
          </p:nvPr>
        </p:nvSpPr>
        <p:spPr>
          <a:xfrm>
            <a:off x="4018025" y="1567550"/>
            <a:ext cx="4318500" cy="1766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1600"/>
              </a:spcBef>
              <a:spcAft>
                <a:spcPts val="0"/>
              </a:spcAft>
              <a:buClr>
                <a:schemeClr val="dk2"/>
              </a:buClr>
              <a:buSzPts val="1100"/>
              <a:buChar char="○"/>
              <a:defRPr>
                <a:solidFill>
                  <a:schemeClr val="dk2"/>
                </a:solidFill>
              </a:defRPr>
            </a:lvl2pPr>
            <a:lvl3pPr indent="-298450" lvl="2" marL="1371600" rtl="0">
              <a:spcBef>
                <a:spcPts val="1600"/>
              </a:spcBef>
              <a:spcAft>
                <a:spcPts val="0"/>
              </a:spcAft>
              <a:buClr>
                <a:schemeClr val="dk2"/>
              </a:buClr>
              <a:buSzPts val="1100"/>
              <a:buChar char="■"/>
              <a:defRPr>
                <a:solidFill>
                  <a:schemeClr val="dk2"/>
                </a:solidFill>
              </a:defRPr>
            </a:lvl3pPr>
            <a:lvl4pPr indent="-298450" lvl="3" marL="1828800" rtl="0">
              <a:spcBef>
                <a:spcPts val="1600"/>
              </a:spcBef>
              <a:spcAft>
                <a:spcPts val="0"/>
              </a:spcAft>
              <a:buClr>
                <a:schemeClr val="dk2"/>
              </a:buClr>
              <a:buSzPts val="1100"/>
              <a:buChar char="●"/>
              <a:defRPr>
                <a:solidFill>
                  <a:schemeClr val="dk2"/>
                </a:solidFill>
              </a:defRPr>
            </a:lvl4pPr>
            <a:lvl5pPr indent="-298450" lvl="4" marL="2286000" rtl="0">
              <a:spcBef>
                <a:spcPts val="1600"/>
              </a:spcBef>
              <a:spcAft>
                <a:spcPts val="0"/>
              </a:spcAft>
              <a:buClr>
                <a:schemeClr val="dk2"/>
              </a:buClr>
              <a:buSzPts val="1100"/>
              <a:buChar char="○"/>
              <a:defRPr>
                <a:solidFill>
                  <a:schemeClr val="dk2"/>
                </a:solidFill>
              </a:defRPr>
            </a:lvl5pPr>
            <a:lvl6pPr indent="-298450" lvl="5" marL="2743200" rtl="0">
              <a:spcBef>
                <a:spcPts val="1600"/>
              </a:spcBef>
              <a:spcAft>
                <a:spcPts val="0"/>
              </a:spcAft>
              <a:buClr>
                <a:schemeClr val="dk2"/>
              </a:buClr>
              <a:buSzPts val="1100"/>
              <a:buChar char="■"/>
              <a:defRPr>
                <a:solidFill>
                  <a:schemeClr val="dk2"/>
                </a:solidFill>
              </a:defRPr>
            </a:lvl6pPr>
            <a:lvl7pPr indent="-298450" lvl="6" marL="3200400" rtl="0">
              <a:spcBef>
                <a:spcPts val="1600"/>
              </a:spcBef>
              <a:spcAft>
                <a:spcPts val="0"/>
              </a:spcAft>
              <a:buClr>
                <a:schemeClr val="dk2"/>
              </a:buClr>
              <a:buSzPts val="1100"/>
              <a:buChar char="●"/>
              <a:defRPr>
                <a:solidFill>
                  <a:schemeClr val="dk2"/>
                </a:solidFill>
              </a:defRPr>
            </a:lvl7pPr>
            <a:lvl8pPr indent="-298450" lvl="7" marL="3657600" rtl="0">
              <a:spcBef>
                <a:spcPts val="1600"/>
              </a:spcBef>
              <a:spcAft>
                <a:spcPts val="0"/>
              </a:spcAft>
              <a:buClr>
                <a:schemeClr val="dk2"/>
              </a:buClr>
              <a:buSzPts val="1100"/>
              <a:buChar char="○"/>
              <a:defRPr>
                <a:solidFill>
                  <a:schemeClr val="dk2"/>
                </a:solidFill>
              </a:defRPr>
            </a:lvl8pPr>
            <a:lvl9pPr indent="-298450" lvl="8" marL="411480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16">
            <a:hlinkClick action="ppaction://hlinksldjump" r:id="rId3"/>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a:hlinkClick action="ppaction://hlinksldjump" r:id="rId4"/>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a:hlinkClick action="ppaction://hlinksldjump" r:id="rId5"/>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a:hlinkClick action="ppaction://hlinksldjump" r:id="rId6"/>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5">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ph idx="1" type="body"/>
          </p:nvPr>
        </p:nvSpPr>
        <p:spPr>
          <a:xfrm>
            <a:off x="6451271" y="1924850"/>
            <a:ext cx="2304900" cy="1797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7"/>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7"/>
          <p:cNvSpPr txBox="1"/>
          <p:nvPr>
            <p:ph idx="1" type="body"/>
          </p:nvPr>
        </p:nvSpPr>
        <p:spPr>
          <a:xfrm>
            <a:off x="702850" y="3625275"/>
            <a:ext cx="3333300" cy="765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8">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2" name="Google Shape;112;p8"/>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3" name="Google Shape;11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9">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4" name="Shape 124"/>
        <p:cNvGrpSpPr/>
        <p:nvPr/>
      </p:nvGrpSpPr>
      <p:grpSpPr>
        <a:xfrm>
          <a:off x="0" y="0"/>
          <a:ext cx="0" cy="0"/>
          <a:chOff x="0" y="0"/>
          <a:chExt cx="0" cy="0"/>
        </a:xfrm>
      </p:grpSpPr>
      <p:sp>
        <p:nvSpPr>
          <p:cNvPr id="125" name="Google Shape;125;p10">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0"/>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7"/>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Introduction to Investing</a:t>
            </a:r>
            <a:endParaRPr/>
          </a:p>
        </p:txBody>
      </p:sp>
      <p:sp>
        <p:nvSpPr>
          <p:cNvPr id="229" name="Google Shape;229;p17"/>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t>Prepared by Say Sabio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type="title"/>
          </p:nvPr>
        </p:nvSpPr>
        <p:spPr>
          <a:xfrm>
            <a:off x="1330975" y="435800"/>
            <a:ext cx="53895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Outline</a:t>
            </a:r>
            <a:endParaRPr b="1"/>
          </a:p>
        </p:txBody>
      </p:sp>
      <p:sp>
        <p:nvSpPr>
          <p:cNvPr id="235" name="Google Shape;235;p18"/>
          <p:cNvSpPr txBox="1"/>
          <p:nvPr/>
        </p:nvSpPr>
        <p:spPr>
          <a:xfrm>
            <a:off x="1257624" y="1224725"/>
            <a:ext cx="5967000" cy="3255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FFFFFF"/>
              </a:buClr>
              <a:buSzPts val="2000"/>
              <a:buFont typeface="Montserrat"/>
              <a:buChar char="●"/>
            </a:pPr>
            <a:r>
              <a:rPr b="1" lang="en-GB" sz="2000">
                <a:solidFill>
                  <a:srgbClr val="FFFFFF"/>
                </a:solidFill>
                <a:latin typeface="Montserrat"/>
                <a:ea typeface="Montserrat"/>
                <a:cs typeface="Montserrat"/>
                <a:sym typeface="Montserrat"/>
              </a:rPr>
              <a:t>Why do we invest?</a:t>
            </a:r>
            <a:endParaRPr b="1" sz="2400">
              <a:solidFill>
                <a:srgbClr val="FFFFFF"/>
              </a:solidFill>
              <a:latin typeface="Average"/>
              <a:ea typeface="Average"/>
              <a:cs typeface="Average"/>
              <a:sym typeface="Average"/>
            </a:endParaRPr>
          </a:p>
        </p:txBody>
      </p:sp>
      <p:sp>
        <p:nvSpPr>
          <p:cNvPr id="236" name="Google Shape;236;p18"/>
          <p:cNvSpPr txBox="1"/>
          <p:nvPr/>
        </p:nvSpPr>
        <p:spPr>
          <a:xfrm>
            <a:off x="1257625" y="1788550"/>
            <a:ext cx="5536200" cy="3255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FFFFFF"/>
              </a:buClr>
              <a:buSzPts val="2000"/>
              <a:buFont typeface="Montserrat"/>
              <a:buChar char="●"/>
            </a:pPr>
            <a:r>
              <a:rPr b="1" lang="en-GB" sz="2000">
                <a:solidFill>
                  <a:srgbClr val="FFFFFF"/>
                </a:solidFill>
                <a:latin typeface="Montserrat"/>
                <a:ea typeface="Montserrat"/>
                <a:cs typeface="Montserrat"/>
                <a:sym typeface="Montserrat"/>
              </a:rPr>
              <a:t>Risks in investing</a:t>
            </a:r>
            <a:endParaRPr b="1" sz="2000">
              <a:solidFill>
                <a:srgbClr val="FFFFFF"/>
              </a:solidFill>
              <a:latin typeface="Montserrat"/>
              <a:ea typeface="Montserrat"/>
              <a:cs typeface="Montserrat"/>
              <a:sym typeface="Montserrat"/>
            </a:endParaRPr>
          </a:p>
        </p:txBody>
      </p:sp>
      <p:sp>
        <p:nvSpPr>
          <p:cNvPr id="237" name="Google Shape;237;p18"/>
          <p:cNvSpPr txBox="1"/>
          <p:nvPr/>
        </p:nvSpPr>
        <p:spPr>
          <a:xfrm>
            <a:off x="1257625" y="2900550"/>
            <a:ext cx="4069200" cy="3255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FFFFFF"/>
              </a:buClr>
              <a:buSzPts val="2000"/>
              <a:buFont typeface="Montserrat"/>
              <a:buChar char="●"/>
            </a:pPr>
            <a:r>
              <a:rPr b="1" lang="en-GB" sz="2000">
                <a:solidFill>
                  <a:srgbClr val="FFFFFF"/>
                </a:solidFill>
                <a:latin typeface="Montserrat"/>
                <a:ea typeface="Montserrat"/>
                <a:cs typeface="Montserrat"/>
                <a:sym typeface="Montserrat"/>
              </a:rPr>
              <a:t>Types of Investor</a:t>
            </a:r>
            <a:endParaRPr b="1" sz="2000">
              <a:solidFill>
                <a:srgbClr val="FFFFFF"/>
              </a:solidFill>
              <a:latin typeface="Montserrat"/>
              <a:ea typeface="Montserrat"/>
              <a:cs typeface="Montserrat"/>
              <a:sym typeface="Montserrat"/>
            </a:endParaRPr>
          </a:p>
        </p:txBody>
      </p:sp>
      <p:sp>
        <p:nvSpPr>
          <p:cNvPr id="238" name="Google Shape;238;p18"/>
          <p:cNvSpPr txBox="1"/>
          <p:nvPr/>
        </p:nvSpPr>
        <p:spPr>
          <a:xfrm>
            <a:off x="1257624" y="3459150"/>
            <a:ext cx="5857200" cy="3255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FFFFFF"/>
              </a:buClr>
              <a:buSzPts val="2000"/>
              <a:buFont typeface="Montserrat"/>
              <a:buChar char="●"/>
            </a:pPr>
            <a:r>
              <a:rPr b="1" lang="en-GB" sz="2000">
                <a:solidFill>
                  <a:srgbClr val="FFFFFF"/>
                </a:solidFill>
                <a:latin typeface="Montserrat"/>
                <a:ea typeface="Montserrat"/>
                <a:cs typeface="Montserrat"/>
                <a:sym typeface="Montserrat"/>
              </a:rPr>
              <a:t>Investment Vehicles</a:t>
            </a:r>
            <a:endParaRPr b="1" sz="2000">
              <a:solidFill>
                <a:srgbClr val="FFFFFF"/>
              </a:solidFill>
              <a:latin typeface="Average"/>
              <a:ea typeface="Average"/>
              <a:cs typeface="Average"/>
              <a:sym typeface="Average"/>
            </a:endParaRPr>
          </a:p>
        </p:txBody>
      </p:sp>
      <p:sp>
        <p:nvSpPr>
          <p:cNvPr id="239" name="Google Shape;239;p18"/>
          <p:cNvSpPr txBox="1"/>
          <p:nvPr/>
        </p:nvSpPr>
        <p:spPr>
          <a:xfrm>
            <a:off x="1257625" y="3982625"/>
            <a:ext cx="3940800" cy="3255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FFFFFF"/>
              </a:buClr>
              <a:buSzPts val="2000"/>
              <a:buFont typeface="Montserrat"/>
              <a:buChar char="●"/>
            </a:pPr>
            <a:r>
              <a:rPr b="1" lang="en-GB" sz="2000">
                <a:solidFill>
                  <a:srgbClr val="FFFFFF"/>
                </a:solidFill>
                <a:latin typeface="Montserrat"/>
                <a:ea typeface="Montserrat"/>
                <a:cs typeface="Montserrat"/>
                <a:sym typeface="Montserrat"/>
              </a:rPr>
              <a:t>FIRE Movement</a:t>
            </a:r>
            <a:endParaRPr b="1" sz="2000">
              <a:solidFill>
                <a:srgbClr val="FFFFFF"/>
              </a:solidFill>
              <a:latin typeface="Average"/>
              <a:ea typeface="Average"/>
              <a:cs typeface="Average"/>
              <a:sym typeface="Average"/>
            </a:endParaRPr>
          </a:p>
        </p:txBody>
      </p:sp>
      <p:sp>
        <p:nvSpPr>
          <p:cNvPr id="240" name="Google Shape;240;p18"/>
          <p:cNvSpPr txBox="1"/>
          <p:nvPr/>
        </p:nvSpPr>
        <p:spPr>
          <a:xfrm>
            <a:off x="4443276" y="2097575"/>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CACACA"/>
              </a:solidFill>
              <a:latin typeface="Average"/>
              <a:ea typeface="Average"/>
              <a:cs typeface="Average"/>
              <a:sym typeface="Average"/>
            </a:endParaRPr>
          </a:p>
        </p:txBody>
      </p:sp>
      <p:sp>
        <p:nvSpPr>
          <p:cNvPr id="241" name="Google Shape;241;p18"/>
          <p:cNvSpPr txBox="1"/>
          <p:nvPr/>
        </p:nvSpPr>
        <p:spPr>
          <a:xfrm>
            <a:off x="1257625" y="2341938"/>
            <a:ext cx="7580700" cy="3255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rgbClr val="FFFFFF"/>
              </a:buClr>
              <a:buSzPts val="2000"/>
              <a:buFont typeface="Montserrat"/>
              <a:buChar char="●"/>
            </a:pPr>
            <a:r>
              <a:rPr b="1" lang="en-GB" sz="2000">
                <a:solidFill>
                  <a:srgbClr val="FFFFFF"/>
                </a:solidFill>
                <a:latin typeface="Montserrat"/>
                <a:ea typeface="Montserrat"/>
                <a:cs typeface="Montserrat"/>
                <a:sym typeface="Montserrat"/>
              </a:rPr>
              <a:t>What to do before investing?</a:t>
            </a:r>
            <a:endParaRPr b="1" sz="2000">
              <a:solidFill>
                <a:srgbClr val="FFFFFF"/>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Why invest?</a:t>
            </a:r>
            <a:endParaRPr b="1"/>
          </a:p>
        </p:txBody>
      </p:sp>
      <p:sp>
        <p:nvSpPr>
          <p:cNvPr id="247" name="Google Shape;247;p19"/>
          <p:cNvSpPr txBox="1"/>
          <p:nvPr>
            <p:ph idx="1" type="body"/>
          </p:nvPr>
        </p:nvSpPr>
        <p:spPr>
          <a:xfrm>
            <a:off x="1297500" y="1182475"/>
            <a:ext cx="70389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GB" sz="2000"/>
              <a:t>Meet financial goals faster</a:t>
            </a:r>
            <a:endParaRPr sz="2000"/>
          </a:p>
          <a:p>
            <a:pPr indent="-355600" lvl="0" marL="457200" rtl="0" algn="l">
              <a:spcBef>
                <a:spcPts val="0"/>
              </a:spcBef>
              <a:spcAft>
                <a:spcPts val="0"/>
              </a:spcAft>
              <a:buSzPts val="2000"/>
              <a:buChar char="●"/>
            </a:pPr>
            <a:r>
              <a:rPr lang="en-GB" sz="2000"/>
              <a:t>Build wealth</a:t>
            </a:r>
            <a:endParaRPr sz="2000"/>
          </a:p>
          <a:p>
            <a:pPr indent="-355600" lvl="0" marL="457200" rtl="0" algn="l">
              <a:spcBef>
                <a:spcPts val="0"/>
              </a:spcBef>
              <a:spcAft>
                <a:spcPts val="0"/>
              </a:spcAft>
              <a:buSzPts val="2000"/>
              <a:buChar char="●"/>
            </a:pPr>
            <a:r>
              <a:rPr lang="en-GB" sz="2000"/>
              <a:t>Money habits</a:t>
            </a:r>
            <a:endParaRPr sz="2000"/>
          </a:p>
          <a:p>
            <a:pPr indent="-355600" lvl="0" marL="457200" rtl="0" algn="l">
              <a:spcBef>
                <a:spcPts val="0"/>
              </a:spcBef>
              <a:spcAft>
                <a:spcPts val="0"/>
              </a:spcAft>
              <a:buSzPts val="2000"/>
              <a:buChar char="●"/>
            </a:pPr>
            <a:r>
              <a:rPr lang="en-GB" sz="2000"/>
              <a:t>Compound earnings</a:t>
            </a:r>
            <a:endParaRPr sz="2000"/>
          </a:p>
          <a:p>
            <a:pPr indent="-355600" lvl="0" marL="457200" rtl="0" algn="l">
              <a:spcBef>
                <a:spcPts val="0"/>
              </a:spcBef>
              <a:spcAft>
                <a:spcPts val="0"/>
              </a:spcAft>
              <a:buSzPts val="2000"/>
              <a:buChar char="●"/>
            </a:pPr>
            <a:r>
              <a:rPr lang="en-GB" sz="2000"/>
              <a:t>Combat inflation</a:t>
            </a:r>
            <a:endParaRPr sz="2000"/>
          </a:p>
          <a:p>
            <a:pPr indent="-355600" lvl="0" marL="457200" rtl="0" algn="l">
              <a:spcBef>
                <a:spcPts val="0"/>
              </a:spcBef>
              <a:spcAft>
                <a:spcPts val="0"/>
              </a:spcAft>
              <a:buSzPts val="2000"/>
              <a:buChar char="●"/>
            </a:pPr>
            <a:r>
              <a:rPr lang="en-GB" sz="2000"/>
              <a:t>Opportunity cost</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Risks in Investing</a:t>
            </a:r>
            <a:endParaRPr b="1"/>
          </a:p>
        </p:txBody>
      </p:sp>
      <p:sp>
        <p:nvSpPr>
          <p:cNvPr id="253" name="Google Shape;253;p20"/>
          <p:cNvSpPr txBox="1"/>
          <p:nvPr/>
        </p:nvSpPr>
        <p:spPr>
          <a:xfrm>
            <a:off x="1297500" y="17436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54" name="Google Shape;254;p20"/>
          <p:cNvSpPr txBox="1"/>
          <p:nvPr>
            <p:ph idx="1" type="body"/>
          </p:nvPr>
        </p:nvSpPr>
        <p:spPr>
          <a:xfrm>
            <a:off x="2030400" y="1743675"/>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2000">
                <a:solidFill>
                  <a:srgbClr val="FFFFFF"/>
                </a:solidFill>
              </a:rPr>
              <a:t>Risk of capital loss</a:t>
            </a:r>
            <a:endParaRPr sz="2000">
              <a:solidFill>
                <a:srgbClr val="FFFFFF"/>
              </a:solidFill>
            </a:endParaRPr>
          </a:p>
        </p:txBody>
      </p:sp>
      <p:sp>
        <p:nvSpPr>
          <p:cNvPr id="255" name="Google Shape;255;p20"/>
          <p:cNvSpPr txBox="1"/>
          <p:nvPr/>
        </p:nvSpPr>
        <p:spPr>
          <a:xfrm>
            <a:off x="1297500" y="2658481"/>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56" name="Google Shape;256;p20"/>
          <p:cNvSpPr txBox="1"/>
          <p:nvPr>
            <p:ph idx="1" type="body"/>
          </p:nvPr>
        </p:nvSpPr>
        <p:spPr>
          <a:xfrm>
            <a:off x="2030400" y="265851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2000">
                <a:solidFill>
                  <a:srgbClr val="FFFFFF"/>
                </a:solidFill>
              </a:rPr>
              <a:t>Risk of not meeting expected returns</a:t>
            </a:r>
            <a:endParaRPr sz="2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FFFFF"/>
                </a:solidFill>
              </a:rPr>
              <a:t>What to do before investing?</a:t>
            </a:r>
            <a:endParaRPr b="1"/>
          </a:p>
        </p:txBody>
      </p:sp>
      <p:sp>
        <p:nvSpPr>
          <p:cNvPr id="262" name="Google Shape;262;p21"/>
          <p:cNvSpPr txBox="1"/>
          <p:nvPr/>
        </p:nvSpPr>
        <p:spPr>
          <a:xfrm>
            <a:off x="1297500" y="17436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63" name="Google Shape;263;p21"/>
          <p:cNvSpPr txBox="1"/>
          <p:nvPr>
            <p:ph idx="1" type="body"/>
          </p:nvPr>
        </p:nvSpPr>
        <p:spPr>
          <a:xfrm>
            <a:off x="2030400" y="1743675"/>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2000">
                <a:solidFill>
                  <a:srgbClr val="FFFFFF"/>
                </a:solidFill>
              </a:rPr>
              <a:t>Build a financial plan</a:t>
            </a:r>
            <a:endParaRPr sz="2000">
              <a:solidFill>
                <a:srgbClr val="FFFFFF"/>
              </a:solidFill>
            </a:endParaRPr>
          </a:p>
        </p:txBody>
      </p:sp>
      <p:sp>
        <p:nvSpPr>
          <p:cNvPr id="264" name="Google Shape;264;p21"/>
          <p:cNvSpPr txBox="1"/>
          <p:nvPr/>
        </p:nvSpPr>
        <p:spPr>
          <a:xfrm>
            <a:off x="1297500" y="2658481"/>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65" name="Google Shape;265;p21"/>
          <p:cNvSpPr txBox="1"/>
          <p:nvPr>
            <p:ph idx="1" type="body"/>
          </p:nvPr>
        </p:nvSpPr>
        <p:spPr>
          <a:xfrm>
            <a:off x="2030400" y="265851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2000">
                <a:solidFill>
                  <a:srgbClr val="FFFFFF"/>
                </a:solidFill>
              </a:rPr>
              <a:t>How much capital do you need?</a:t>
            </a:r>
            <a:endParaRPr sz="2000">
              <a:solidFill>
                <a:srgbClr val="FFFFFF"/>
              </a:solidFill>
            </a:endParaRPr>
          </a:p>
        </p:txBody>
      </p:sp>
      <p:sp>
        <p:nvSpPr>
          <p:cNvPr id="266" name="Google Shape;266;p21"/>
          <p:cNvSpPr txBox="1"/>
          <p:nvPr/>
        </p:nvSpPr>
        <p:spPr>
          <a:xfrm>
            <a:off x="1297500" y="3507681"/>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03</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67" name="Google Shape;267;p21"/>
          <p:cNvSpPr txBox="1"/>
          <p:nvPr>
            <p:ph idx="1" type="body"/>
          </p:nvPr>
        </p:nvSpPr>
        <p:spPr>
          <a:xfrm>
            <a:off x="2030400" y="350771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2000">
                <a:solidFill>
                  <a:srgbClr val="FFFFFF"/>
                </a:solidFill>
              </a:rPr>
              <a:t>Due diligence</a:t>
            </a:r>
            <a:endParaRPr sz="20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2"/>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FFFFF"/>
                </a:solidFill>
              </a:rPr>
              <a:t>Types of Investor</a:t>
            </a:r>
            <a:endParaRPr b="1" sz="2000">
              <a:solidFill>
                <a:srgbClr val="FFFFFF"/>
              </a:solidFill>
            </a:endParaRPr>
          </a:p>
          <a:p>
            <a:pPr indent="0" lvl="0" marL="0" rtl="0" algn="l">
              <a:spcBef>
                <a:spcPts val="0"/>
              </a:spcBef>
              <a:spcAft>
                <a:spcPts val="0"/>
              </a:spcAft>
              <a:buNone/>
            </a:pPr>
            <a:r>
              <a:t/>
            </a:r>
            <a:endParaRPr/>
          </a:p>
        </p:txBody>
      </p:sp>
      <p:sp>
        <p:nvSpPr>
          <p:cNvPr id="273" name="Google Shape;273;p22"/>
          <p:cNvSpPr txBox="1"/>
          <p:nvPr>
            <p:ph idx="1" type="body"/>
          </p:nvPr>
        </p:nvSpPr>
        <p:spPr>
          <a:xfrm>
            <a:off x="1297500" y="1340600"/>
            <a:ext cx="3798900" cy="2415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GB" sz="2000">
                <a:solidFill>
                  <a:srgbClr val="FFFFFF"/>
                </a:solidFill>
              </a:rPr>
              <a:t>Active Investor</a:t>
            </a:r>
            <a:endParaRPr sz="2000">
              <a:solidFill>
                <a:srgbClr val="FFFFFF"/>
              </a:solidFill>
            </a:endParaRPr>
          </a:p>
          <a:p>
            <a:pPr indent="0" lvl="0" marL="0" rtl="0" algn="l">
              <a:spcBef>
                <a:spcPts val="1600"/>
              </a:spcBef>
              <a:spcAft>
                <a:spcPts val="0"/>
              </a:spcAft>
              <a:buNone/>
            </a:pPr>
            <a:r>
              <a:t/>
            </a:r>
            <a:endParaRPr sz="2000">
              <a:solidFill>
                <a:srgbClr val="FFFFFF"/>
              </a:solidFill>
            </a:endParaRPr>
          </a:p>
          <a:p>
            <a:pPr indent="-355600" lvl="0" marL="457200" rtl="0" algn="l">
              <a:spcBef>
                <a:spcPts val="1600"/>
              </a:spcBef>
              <a:spcAft>
                <a:spcPts val="0"/>
              </a:spcAft>
              <a:buClr>
                <a:srgbClr val="FFFFFF"/>
              </a:buClr>
              <a:buSzPts val="2000"/>
              <a:buChar char="●"/>
            </a:pPr>
            <a:r>
              <a:rPr lang="en-GB" sz="2000">
                <a:solidFill>
                  <a:srgbClr val="FFFFFF"/>
                </a:solidFill>
              </a:rPr>
              <a:t>Passive Investor</a:t>
            </a:r>
            <a:endParaRPr sz="2000">
              <a:solidFill>
                <a:srgbClr val="FFFFFF"/>
              </a:solidFill>
            </a:endParaRPr>
          </a:p>
          <a:p>
            <a:pPr indent="0" lvl="0" marL="0" rtl="0" algn="l">
              <a:spcBef>
                <a:spcPts val="1600"/>
              </a:spcBef>
              <a:spcAft>
                <a:spcPts val="0"/>
              </a:spcAft>
              <a:buNone/>
            </a:pPr>
            <a:r>
              <a:t/>
            </a:r>
            <a:endParaRPr sz="2000">
              <a:solidFill>
                <a:srgbClr val="FFFFFF"/>
              </a:solidFill>
            </a:endParaRPr>
          </a:p>
          <a:p>
            <a:pPr indent="-355600" lvl="0" marL="457200" rtl="0" algn="l">
              <a:spcBef>
                <a:spcPts val="1600"/>
              </a:spcBef>
              <a:spcAft>
                <a:spcPts val="0"/>
              </a:spcAft>
              <a:buClr>
                <a:srgbClr val="FFFFFF"/>
              </a:buClr>
              <a:buSzPts val="2000"/>
              <a:buChar char="●"/>
            </a:pPr>
            <a:r>
              <a:rPr lang="en-GB" sz="2000">
                <a:solidFill>
                  <a:srgbClr val="FFFFFF"/>
                </a:solidFill>
              </a:rPr>
              <a:t>Retirement Investor</a:t>
            </a:r>
            <a:endParaRPr sz="2000">
              <a:solidFill>
                <a:srgbClr val="FFFFFF"/>
              </a:solidFill>
            </a:endParaRPr>
          </a:p>
        </p:txBody>
      </p:sp>
      <p:pic>
        <p:nvPicPr>
          <p:cNvPr descr="offset_comp_267026.jpg" id="274" name="Google Shape;274;p22"/>
          <p:cNvPicPr preferRelativeResize="0"/>
          <p:nvPr/>
        </p:nvPicPr>
        <p:blipFill rotWithShape="1">
          <a:blip r:embed="rId3">
            <a:alphaModFix/>
          </a:blip>
          <a:srcRect b="-6208" l="39740" r="17180" t="41470"/>
          <a:stretch/>
        </p:blipFill>
        <p:spPr>
          <a:xfrm rot="-5400000">
            <a:off x="5710147" y="2704980"/>
            <a:ext cx="2431500" cy="2436000"/>
          </a:xfrm>
          <a:prstGeom prst="diagStripe">
            <a:avLst>
              <a:gd fmla="val 50445" name="adj"/>
            </a:avLst>
          </a:prstGeom>
          <a:noFill/>
          <a:ln>
            <a:noFill/>
          </a:ln>
        </p:spPr>
      </p:pic>
      <p:pic>
        <p:nvPicPr>
          <p:cNvPr descr="offset_comp_457517_edited2.jpg" id="275" name="Google Shape;275;p22"/>
          <p:cNvPicPr preferRelativeResize="0"/>
          <p:nvPr/>
        </p:nvPicPr>
        <p:blipFill rotWithShape="1">
          <a:blip r:embed="rId4">
            <a:alphaModFix/>
          </a:blip>
          <a:srcRect b="-10133" l="28499" r="21977" t="35784"/>
          <a:stretch/>
        </p:blipFill>
        <p:spPr>
          <a:xfrm rot="-5400000">
            <a:off x="5718946" y="1338207"/>
            <a:ext cx="2504700" cy="2509500"/>
          </a:xfrm>
          <a:prstGeom prst="diagStripe">
            <a:avLst>
              <a:gd fmla="val 50445" name="adj"/>
            </a:avLst>
          </a:prstGeom>
          <a:noFill/>
          <a:ln>
            <a:noFill/>
          </a:ln>
        </p:spPr>
      </p:pic>
      <p:pic>
        <p:nvPicPr>
          <p:cNvPr descr="offset_comp_442889_edtied2.jpg" id="276" name="Google Shape;276;p22"/>
          <p:cNvPicPr preferRelativeResize="0"/>
          <p:nvPr/>
        </p:nvPicPr>
        <p:blipFill rotWithShape="1">
          <a:blip r:embed="rId5">
            <a:alphaModFix/>
          </a:blip>
          <a:srcRect b="15476" l="23925" r="30743" t="16463"/>
          <a:stretch/>
        </p:blipFill>
        <p:spPr>
          <a:xfrm rot="5400000">
            <a:off x="6637386" y="2137210"/>
            <a:ext cx="2504700" cy="2509500"/>
          </a:xfrm>
          <a:prstGeom prst="diagStripe">
            <a:avLst>
              <a:gd fmla="val 50445" name="adj"/>
            </a:avLst>
          </a:prstGeom>
          <a:noFill/>
          <a:ln>
            <a:noFill/>
          </a:ln>
        </p:spPr>
      </p:pic>
      <p:sp>
        <p:nvSpPr>
          <p:cNvPr id="277" name="Google Shape;277;p22"/>
          <p:cNvSpPr/>
          <p:nvPr/>
        </p:nvSpPr>
        <p:spPr>
          <a:xfrm>
            <a:off x="7040600" y="3923575"/>
            <a:ext cx="2106350" cy="1222450"/>
          </a:xfrm>
          <a:custGeom>
            <a:rect b="b" l="l" r="r" t="t"/>
            <a:pathLst>
              <a:path extrusionOk="0" h="48898" w="84254">
                <a:moveTo>
                  <a:pt x="0" y="0"/>
                </a:moveTo>
                <a:lnTo>
                  <a:pt x="50319" y="0"/>
                </a:lnTo>
                <a:lnTo>
                  <a:pt x="84254" y="33935"/>
                </a:lnTo>
                <a:lnTo>
                  <a:pt x="84254" y="48898"/>
                </a:lnTo>
                <a:lnTo>
                  <a:pt x="48798" y="48898"/>
                </a:lnTo>
                <a:close/>
              </a:path>
            </a:pathLst>
          </a:custGeom>
          <a:solidFill>
            <a:schemeClr val="accent3"/>
          </a:solid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3"/>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FFFFF"/>
                </a:solidFill>
              </a:rPr>
              <a:t>Investment Vehicles</a:t>
            </a:r>
            <a:endParaRPr b="1" sz="2000">
              <a:solidFill>
                <a:srgbClr val="FFFFFF"/>
              </a:solidFill>
            </a:endParaRPr>
          </a:p>
          <a:p>
            <a:pPr indent="0" lvl="0" marL="0" rtl="0" algn="l">
              <a:spcBef>
                <a:spcPts val="0"/>
              </a:spcBef>
              <a:spcAft>
                <a:spcPts val="0"/>
              </a:spcAft>
              <a:buNone/>
            </a:pPr>
            <a:r>
              <a:t/>
            </a:r>
            <a:endParaRPr b="1" sz="2000">
              <a:solidFill>
                <a:srgbClr val="FFFFFF"/>
              </a:solidFill>
            </a:endParaRPr>
          </a:p>
          <a:p>
            <a:pPr indent="0" lvl="0" marL="0" rtl="0" algn="l">
              <a:spcBef>
                <a:spcPts val="0"/>
              </a:spcBef>
              <a:spcAft>
                <a:spcPts val="0"/>
              </a:spcAft>
              <a:buNone/>
            </a:pPr>
            <a:r>
              <a:t/>
            </a:r>
            <a:endParaRPr/>
          </a:p>
        </p:txBody>
      </p:sp>
      <p:sp>
        <p:nvSpPr>
          <p:cNvPr id="283" name="Google Shape;283;p23"/>
          <p:cNvSpPr txBox="1"/>
          <p:nvPr>
            <p:ph idx="1" type="body"/>
          </p:nvPr>
        </p:nvSpPr>
        <p:spPr>
          <a:xfrm>
            <a:off x="1297500" y="1340600"/>
            <a:ext cx="6688200" cy="3417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GB" sz="2000">
                <a:solidFill>
                  <a:srgbClr val="FFFFFF"/>
                </a:solidFill>
              </a:rPr>
              <a:t>Mutual Funds</a:t>
            </a:r>
            <a:endParaRPr sz="2000">
              <a:solidFill>
                <a:srgbClr val="FFFFFF"/>
              </a:solidFill>
            </a:endParaRPr>
          </a:p>
          <a:p>
            <a:pPr indent="-355600" lvl="0" marL="457200" rtl="0" algn="l">
              <a:spcBef>
                <a:spcPts val="0"/>
              </a:spcBef>
              <a:spcAft>
                <a:spcPts val="0"/>
              </a:spcAft>
              <a:buClr>
                <a:srgbClr val="FFFFFF"/>
              </a:buClr>
              <a:buSzPts val="2000"/>
              <a:buChar char="●"/>
            </a:pPr>
            <a:r>
              <a:rPr lang="en-GB" sz="2000">
                <a:solidFill>
                  <a:srgbClr val="FFFFFF"/>
                </a:solidFill>
              </a:rPr>
              <a:t>Money Market Fund</a:t>
            </a:r>
            <a:endParaRPr sz="2000">
              <a:solidFill>
                <a:srgbClr val="FFFFFF"/>
              </a:solidFill>
            </a:endParaRPr>
          </a:p>
          <a:p>
            <a:pPr indent="-355600" lvl="0" marL="457200" rtl="0" algn="l">
              <a:spcBef>
                <a:spcPts val="0"/>
              </a:spcBef>
              <a:spcAft>
                <a:spcPts val="0"/>
              </a:spcAft>
              <a:buClr>
                <a:srgbClr val="FFFFFF"/>
              </a:buClr>
              <a:buSzPts val="2000"/>
              <a:buChar char="●"/>
            </a:pPr>
            <a:r>
              <a:rPr lang="en-GB" sz="2000">
                <a:solidFill>
                  <a:srgbClr val="FFFFFF"/>
                </a:solidFill>
              </a:rPr>
              <a:t>UITF (Unit Investment Trust Fund)</a:t>
            </a:r>
            <a:endParaRPr sz="2000">
              <a:solidFill>
                <a:srgbClr val="FFFFFF"/>
              </a:solidFill>
            </a:endParaRPr>
          </a:p>
          <a:p>
            <a:pPr indent="-355600" lvl="0" marL="457200" rtl="0" algn="l">
              <a:spcBef>
                <a:spcPts val="0"/>
              </a:spcBef>
              <a:spcAft>
                <a:spcPts val="0"/>
              </a:spcAft>
              <a:buClr>
                <a:srgbClr val="FFFFFF"/>
              </a:buClr>
              <a:buSzPts val="2000"/>
              <a:buChar char="●"/>
            </a:pPr>
            <a:r>
              <a:rPr lang="en-GB" sz="2000">
                <a:solidFill>
                  <a:srgbClr val="FFFFFF"/>
                </a:solidFill>
              </a:rPr>
              <a:t>Stock Market</a:t>
            </a:r>
            <a:endParaRPr sz="2000">
              <a:solidFill>
                <a:srgbClr val="FFFFFF"/>
              </a:solidFill>
            </a:endParaRPr>
          </a:p>
          <a:p>
            <a:pPr indent="-355600" lvl="0" marL="457200" rtl="0" algn="l">
              <a:spcBef>
                <a:spcPts val="0"/>
              </a:spcBef>
              <a:spcAft>
                <a:spcPts val="0"/>
              </a:spcAft>
              <a:buClr>
                <a:srgbClr val="FFFFFF"/>
              </a:buClr>
              <a:buSzPts val="2000"/>
              <a:buChar char="●"/>
            </a:pPr>
            <a:r>
              <a:rPr lang="en-GB" sz="2000">
                <a:solidFill>
                  <a:srgbClr val="FFFFFF"/>
                </a:solidFill>
              </a:rPr>
              <a:t>PERA (Personal Equity and Retirement Account)</a:t>
            </a:r>
            <a:endParaRPr sz="2000">
              <a:solidFill>
                <a:srgbClr val="FFFFFF"/>
              </a:solidFill>
            </a:endParaRPr>
          </a:p>
          <a:p>
            <a:pPr indent="-355600" lvl="0" marL="457200" rtl="0" algn="l">
              <a:spcBef>
                <a:spcPts val="0"/>
              </a:spcBef>
              <a:spcAft>
                <a:spcPts val="0"/>
              </a:spcAft>
              <a:buClr>
                <a:srgbClr val="FFFFFF"/>
              </a:buClr>
              <a:buSzPts val="2000"/>
              <a:buChar char="●"/>
            </a:pPr>
            <a:r>
              <a:rPr lang="en-GB" sz="2000">
                <a:solidFill>
                  <a:srgbClr val="FFFFFF"/>
                </a:solidFill>
              </a:rPr>
              <a:t>Pag-IBIG MP2</a:t>
            </a:r>
            <a:endParaRPr sz="2000">
              <a:solidFill>
                <a:srgbClr val="FFFFFF"/>
              </a:solidFill>
            </a:endParaRPr>
          </a:p>
          <a:p>
            <a:pPr indent="0" lvl="0" marL="457200" rtl="0" algn="l">
              <a:spcBef>
                <a:spcPts val="1600"/>
              </a:spcBef>
              <a:spcAft>
                <a:spcPts val="1600"/>
              </a:spcAft>
              <a:buNone/>
            </a:pPr>
            <a:r>
              <a:t/>
            </a:r>
            <a:endParaRPr sz="2000">
              <a:solidFill>
                <a:srgbClr val="FFFFFF"/>
              </a:solidFill>
            </a:endParaRPr>
          </a:p>
        </p:txBody>
      </p:sp>
      <p:sp>
        <p:nvSpPr>
          <p:cNvPr id="284" name="Google Shape;284;p23"/>
          <p:cNvSpPr/>
          <p:nvPr/>
        </p:nvSpPr>
        <p:spPr>
          <a:xfrm>
            <a:off x="7040600" y="3923575"/>
            <a:ext cx="2106350" cy="1222450"/>
          </a:xfrm>
          <a:custGeom>
            <a:rect b="b" l="l" r="r" t="t"/>
            <a:pathLst>
              <a:path extrusionOk="0" h="48898" w="84254">
                <a:moveTo>
                  <a:pt x="0" y="0"/>
                </a:moveTo>
                <a:lnTo>
                  <a:pt x="50319" y="0"/>
                </a:lnTo>
                <a:lnTo>
                  <a:pt x="84254" y="33935"/>
                </a:lnTo>
                <a:lnTo>
                  <a:pt x="84254" y="48898"/>
                </a:lnTo>
                <a:lnTo>
                  <a:pt x="48798" y="48898"/>
                </a:lnTo>
                <a:close/>
              </a:path>
            </a:pathLst>
          </a:custGeom>
          <a:solidFill>
            <a:schemeClr val="accent3"/>
          </a:solid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4"/>
          <p:cNvSpPr txBox="1"/>
          <p:nvPr>
            <p:ph type="title"/>
          </p:nvPr>
        </p:nvSpPr>
        <p:spPr>
          <a:xfrm>
            <a:off x="1297500" y="393750"/>
            <a:ext cx="6229800" cy="94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FFFFF"/>
                </a:solidFill>
              </a:rPr>
              <a:t>FIRE Movement </a:t>
            </a:r>
            <a:endParaRPr b="1" sz="2000">
              <a:solidFill>
                <a:srgbClr val="FFFFFF"/>
              </a:solidFill>
            </a:endParaRPr>
          </a:p>
          <a:p>
            <a:pPr indent="0" lvl="0" marL="0" rtl="0" algn="l">
              <a:spcBef>
                <a:spcPts val="0"/>
              </a:spcBef>
              <a:spcAft>
                <a:spcPts val="0"/>
              </a:spcAft>
              <a:buNone/>
            </a:pPr>
            <a:r>
              <a:rPr b="1" lang="en-GB" sz="2000">
                <a:solidFill>
                  <a:srgbClr val="FFFFFF"/>
                </a:solidFill>
              </a:rPr>
              <a:t>(Financial Independence, Retire Early)</a:t>
            </a:r>
            <a:endParaRPr b="1" sz="2000">
              <a:solidFill>
                <a:srgbClr val="FFFFFF"/>
              </a:solidFill>
            </a:endParaRPr>
          </a:p>
          <a:p>
            <a:pPr indent="0" lvl="0" marL="0" rtl="0" algn="l">
              <a:spcBef>
                <a:spcPts val="0"/>
              </a:spcBef>
              <a:spcAft>
                <a:spcPts val="0"/>
              </a:spcAft>
              <a:buNone/>
            </a:pPr>
            <a:r>
              <a:t/>
            </a:r>
            <a:endParaRPr b="1" sz="2000">
              <a:solidFill>
                <a:srgbClr val="FFFFFF"/>
              </a:solidFill>
            </a:endParaRPr>
          </a:p>
          <a:p>
            <a:pPr indent="0" lvl="0" marL="0" rtl="0" algn="l">
              <a:spcBef>
                <a:spcPts val="0"/>
              </a:spcBef>
              <a:spcAft>
                <a:spcPts val="0"/>
              </a:spcAft>
              <a:buNone/>
            </a:pPr>
            <a:r>
              <a:t/>
            </a:r>
            <a:endParaRPr/>
          </a:p>
        </p:txBody>
      </p:sp>
      <p:sp>
        <p:nvSpPr>
          <p:cNvPr id="290" name="Google Shape;290;p24"/>
          <p:cNvSpPr txBox="1"/>
          <p:nvPr>
            <p:ph idx="1" type="body"/>
          </p:nvPr>
        </p:nvSpPr>
        <p:spPr>
          <a:xfrm>
            <a:off x="1297500" y="1340600"/>
            <a:ext cx="6688200" cy="3417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GB" sz="2000">
                <a:solidFill>
                  <a:srgbClr val="FFFFFF"/>
                </a:solidFill>
              </a:rPr>
              <a:t>A lifestyle movement with the goal of becoming financially independent or retiring early or both.</a:t>
            </a:r>
            <a:endParaRPr sz="2000">
              <a:solidFill>
                <a:srgbClr val="FFFFFF"/>
              </a:solidFill>
            </a:endParaRPr>
          </a:p>
          <a:p>
            <a:pPr indent="0" lvl="0" marL="0" rtl="0" algn="l">
              <a:spcBef>
                <a:spcPts val="1600"/>
              </a:spcBef>
              <a:spcAft>
                <a:spcPts val="0"/>
              </a:spcAft>
              <a:buNone/>
            </a:pPr>
            <a:r>
              <a:t/>
            </a:r>
            <a:endParaRPr sz="2000">
              <a:solidFill>
                <a:srgbClr val="FFFFFF"/>
              </a:solidFill>
            </a:endParaRPr>
          </a:p>
          <a:p>
            <a:pPr indent="-355600" lvl="0" marL="457200" rtl="0" algn="l">
              <a:spcBef>
                <a:spcPts val="1600"/>
              </a:spcBef>
              <a:spcAft>
                <a:spcPts val="0"/>
              </a:spcAft>
              <a:buClr>
                <a:srgbClr val="FFFFFF"/>
              </a:buClr>
              <a:buSzPts val="2000"/>
              <a:buChar char="●"/>
            </a:pPr>
            <a:r>
              <a:rPr lang="en-GB" sz="2000">
                <a:solidFill>
                  <a:srgbClr val="FFFFFF"/>
                </a:solidFill>
              </a:rPr>
              <a:t>You save and invest 50-70% of your income.</a:t>
            </a:r>
            <a:endParaRPr sz="2000">
              <a:solidFill>
                <a:srgbClr val="FFFFFF"/>
              </a:solidFill>
            </a:endParaRPr>
          </a:p>
          <a:p>
            <a:pPr indent="0" lvl="0" marL="457200" rtl="0" algn="l">
              <a:spcBef>
                <a:spcPts val="1600"/>
              </a:spcBef>
              <a:spcAft>
                <a:spcPts val="0"/>
              </a:spcAft>
              <a:buNone/>
            </a:pPr>
            <a:r>
              <a:t/>
            </a:r>
            <a:endParaRPr sz="2000">
              <a:solidFill>
                <a:srgbClr val="FFFFFF"/>
              </a:solidFill>
            </a:endParaRPr>
          </a:p>
          <a:p>
            <a:pPr indent="-355600" lvl="0" marL="457200" rtl="0" algn="l">
              <a:spcBef>
                <a:spcPts val="1600"/>
              </a:spcBef>
              <a:spcAft>
                <a:spcPts val="0"/>
              </a:spcAft>
              <a:buClr>
                <a:srgbClr val="FFFFFF"/>
              </a:buClr>
              <a:buSzPts val="2000"/>
              <a:buChar char="●"/>
            </a:pPr>
            <a:r>
              <a:rPr lang="en-GB" sz="2000">
                <a:solidFill>
                  <a:srgbClr val="FFFFFF"/>
                </a:solidFill>
              </a:rPr>
              <a:t>You work not because you need to but you want to. </a:t>
            </a:r>
            <a:endParaRPr sz="20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5"/>
          <p:cNvSpPr txBox="1"/>
          <p:nvPr>
            <p:ph type="title"/>
          </p:nvPr>
        </p:nvSpPr>
        <p:spPr>
          <a:xfrm>
            <a:off x="645300" y="1833775"/>
            <a:ext cx="6808800" cy="69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Thank you for listening!</a:t>
            </a:r>
            <a:endParaRPr/>
          </a:p>
        </p:txBody>
      </p:sp>
      <p:sp>
        <p:nvSpPr>
          <p:cNvPr id="296" name="Google Shape;296;p25"/>
          <p:cNvSpPr txBox="1"/>
          <p:nvPr>
            <p:ph idx="1" type="body"/>
          </p:nvPr>
        </p:nvSpPr>
        <p:spPr>
          <a:xfrm>
            <a:off x="645300" y="2644025"/>
            <a:ext cx="6973800" cy="97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latin typeface="Arial"/>
                <a:ea typeface="Arial"/>
                <a:cs typeface="Arial"/>
                <a:sym typeface="Arial"/>
              </a:rPr>
              <a:t>For more questions, send me a message on FB, IG or Twitter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